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305" r:id="rId4"/>
    <p:sldId id="306" r:id="rId5"/>
    <p:sldId id="304" r:id="rId6"/>
    <p:sldId id="30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C1"/>
    <a:srgbClr val="522CBE"/>
    <a:srgbClr val="FF0066"/>
    <a:srgbClr val="33CC33"/>
    <a:srgbClr val="FBBB05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BF4B6-3DA8-4D24-8671-55CB6024A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393E81-16B3-4B51-AE6F-1B9DBD3E2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624D17-9255-4E66-987B-EB706C92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67CE6E-7B76-42C7-A957-55DC9171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696D54-5277-4488-A142-A6730953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5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8C2A6-E775-4946-910E-D01750E4B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E3D3EA-42C9-42A2-9221-08FE051CE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AC644-1E34-43FF-997B-9BC9C6861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D6F807-7447-41A5-9577-5F6F22BB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96BE00-F1D7-4508-8EF1-A9D30760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47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E23A3E-F02B-43A5-BB47-ACCCA6226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F9FE5B-813E-474E-9E5A-99BA829FF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F8435C-08C7-4786-91C1-17E3CACDF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68EBF1-8BC2-4464-AAAC-7E3EE33B0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3673D3-F03C-4129-8797-6BBD5DFF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4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FC262-413F-48B7-8554-0ECF9FAE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19A69D-C91E-4DB8-9AC6-6D4EC9378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0D056-09F9-4A4C-9CE2-C61F3AC3C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6072A3-AC13-47E4-91B9-90141E87A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B4B5E-93E4-4A1E-9BF3-49F01D35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0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803EE-B5BE-4164-BC8C-ECAA5A11F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5D20E6-47F8-4DE6-A346-3234E1022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E4532-098F-45BC-9F0D-3BF5110E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84F036-3E74-49A7-B1B4-2DF8A086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F2CC5B-33A6-45EE-9B29-8E3A78F0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7AE21-DF2D-494C-83CC-DE61BB37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A206C-D2F3-472E-947D-9A129C65D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E3DC81-37AC-4F39-97D8-5622A999B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B82C2B-A78D-4DB2-BEB5-9EF1E234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92BE2C-6C9E-429B-877D-1590BB89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F6F867-36C1-43C9-B47D-6EE07FCB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1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49BAF-074F-4498-8DDA-8E0B9D544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FD2CFB-7067-4BD1-A086-BC5AAF5F5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6BCAB0-8747-45CE-B796-FC8F46A5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D859E51-281A-4ED4-9A2C-EFA77CB77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913D25-B36A-46F7-8F7E-F58EC4AE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E305D7-FBC9-4254-B1ED-60186DFBC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9E8C6A9-F492-4B2F-8994-0400A265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DDFFE5-E740-4CE8-98FD-181DB45D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67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0CA26-407E-4324-8500-C6618D09F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F1D0D3-CC08-4003-A97A-585480486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37CD91-4159-419D-8D46-23011122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94DAE3E-2FBF-4842-B3FF-CA3575CF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2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DDE5E4-B557-45DB-8095-275BBB00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A72F471-9E28-4151-9D1A-E4130B57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08B325-62B0-4D28-BDA7-1C4C7C8C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83C3D-CF5D-41FC-809D-D512E917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EED21E-580E-4B7C-8206-B46A5FB4E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5A5580-5536-4292-8F59-5D8F2892B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A98CA6-2FC5-48CA-8F1A-F8DBB248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D87E92-4747-42FA-9562-838328AE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24C975-B668-4F3B-ABD3-3CF03AE1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82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E8A73-6912-4740-B24D-552D85DD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5D2AF3-4445-4D58-97C1-BEAA36BAF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ED3369-D0FE-4B24-9464-A9785AD3A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A232E3-6068-4E89-B063-0E8C6620D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5D45ED-E03B-4965-B7C8-A2816FAD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C6AB95-A875-4E9E-971C-D2274F6E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7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8B93B-D549-4C8A-89E8-15D61FBB7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10D078-784C-4CDB-B460-536A56E06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83049-15DC-4CBC-88B6-4D231C4FB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C34B8-6C78-4987-99AE-BA7AA9C2C6B4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E43D93-64BD-4707-B640-B20B06ADB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D38D9F-341F-40DD-B88A-4BB0E4626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03FA-9057-49EB-8200-9B2596887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81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8E55A6-3AF7-46CA-A46D-2DF008BD984C}"/>
              </a:ext>
            </a:extLst>
          </p:cNvPr>
          <p:cNvSpPr txBox="1"/>
          <p:nvPr/>
        </p:nvSpPr>
        <p:spPr>
          <a:xfrm>
            <a:off x="1047565" y="927915"/>
            <a:ext cx="10248900" cy="4712765"/>
          </a:xfrm>
          <a:prstGeom prst="rect">
            <a:avLst/>
          </a:prstGeom>
          <a:solidFill>
            <a:schemeClr val="bg1"/>
          </a:solidFill>
          <a:ln w="101600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spcAft>
                <a:spcPts val="1000"/>
              </a:spcAft>
            </a:pPr>
            <a:r>
              <a:rPr lang="ru-RU" sz="4000" b="1" dirty="0">
                <a:ln w="19050">
                  <a:noFill/>
                </a:ln>
                <a:solidFill>
                  <a:srgbClr val="522C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Показатели зрительной памяти</a:t>
            </a:r>
          </a:p>
          <a:p>
            <a:pPr algn="ctr">
              <a:spcAft>
                <a:spcPts val="1000"/>
              </a:spcAft>
            </a:pPr>
            <a:r>
              <a:rPr lang="ru-RU" sz="4000" b="1" dirty="0">
                <a:ln w="19050">
                  <a:noFill/>
                </a:ln>
                <a:solidFill>
                  <a:srgbClr val="522C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школьников с врожденной частичной атрофией зрительного нерва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800" b="1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Лавер А.Б.</a:t>
            </a:r>
            <a:r>
              <a:rPr lang="ru-RU" sz="2800" b="1" baseline="30000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Рычкова С.И.</a:t>
            </a:r>
            <a:r>
              <a:rPr lang="ru-RU" sz="2800" b="1" baseline="30000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1, 2, 3</a:t>
            </a:r>
            <a:r>
              <a:rPr lang="ru-RU" sz="2800" b="1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Курышева Н.И.</a:t>
            </a:r>
            <a:r>
              <a:rPr lang="ru-RU" sz="2800" b="1" baseline="30000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2800" dirty="0">
              <a:ln w="9525">
                <a:noFill/>
              </a:ln>
              <a:solidFill>
                <a:srgbClr val="522CB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ru-RU" sz="2000" b="1" dirty="0">
              <a:ln w="9525">
                <a:noFill/>
              </a:ln>
              <a:solidFill>
                <a:srgbClr val="522CB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ru-RU" sz="2000" b="1" dirty="0">
              <a:ln w="9525">
                <a:noFill/>
              </a:ln>
              <a:solidFill>
                <a:srgbClr val="522CB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b="1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МБУ ИНО ФГБУ ГНЦ ФМБЦ им. А.И. </a:t>
            </a:r>
            <a:r>
              <a:rPr lang="ru-RU" sz="2000" b="1" dirty="0" err="1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Бурназяна</a:t>
            </a:r>
            <a:r>
              <a:rPr lang="ru-RU" sz="2000" b="1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ФМБА России.</a:t>
            </a:r>
          </a:p>
          <a:p>
            <a:pPr algn="just">
              <a:lnSpc>
                <a:spcPct val="115000"/>
              </a:lnSpc>
            </a:pPr>
            <a:r>
              <a:rPr lang="ru-RU" sz="2000" b="1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Институт проблем передачи информации им. </a:t>
            </a:r>
            <a:r>
              <a:rPr lang="ru-RU" sz="2000" b="1" dirty="0" err="1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А.А.Харкевича</a:t>
            </a:r>
            <a:r>
              <a:rPr lang="ru-RU" sz="2000" b="1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РАН;</a:t>
            </a:r>
          </a:p>
          <a:p>
            <a:pPr algn="just">
              <a:lnSpc>
                <a:spcPct val="115000"/>
              </a:lnSpc>
            </a:pPr>
            <a:r>
              <a:rPr lang="ru-RU" sz="2000" b="1" dirty="0">
                <a:ln w="9525">
                  <a:noFill/>
                </a:ln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ФГБОУ ВО РНИМУ им. Н.И. Пирогова</a:t>
            </a:r>
          </a:p>
        </p:txBody>
      </p:sp>
    </p:spTree>
    <p:extLst>
      <p:ext uri="{BB962C8B-B14F-4D97-AF65-F5344CB8AC3E}">
        <p14:creationId xmlns:p14="http://schemas.microsoft.com/office/powerpoint/2010/main" val="329694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7A911FD-75A3-4D61-88B9-E14765D2D789}"/>
              </a:ext>
            </a:extLst>
          </p:cNvPr>
          <p:cNvSpPr txBox="1"/>
          <p:nvPr/>
        </p:nvSpPr>
        <p:spPr>
          <a:xfrm>
            <a:off x="690641" y="862954"/>
            <a:ext cx="10974615" cy="3729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Частичная атрофия зрительного нерва (ЧАЗН) представляет собой дегенеративный процесс в аксонах ганглиозных клеток сетчатки. ЧАЗН может быть врожденной и приобретенной. Причинами врожденной ЧАЗН обычно является перинатальная патология, такая как внутриутробная инфекция, ишемически-гипоксическая энцефалопатия, гидроцефально-гипертензионный синдром, внутричерепные кровоизлияния при тяжелом родоразрешении, кровоизлияния в оболочки зрительного нерва и сетчатку, хроническая гипоксия и вторичные нарушения в микроциркуляторном русле глаза и мозга.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ЧАЗН сопровождается выраженным угнетением всех зрительных функций, является одной из основных причин слепоты и слабовидения у детей и требует особого подхода к их обучению в условиях инклюзивного образования. Между тем, исследования в этой области направлены в основном на разработку средств, помогающих компенсировать низкую остроту зрения школьников с ЧАЗН, уделяя недостаточно внимания другим зрительным функциям.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123842-7D1B-445D-B3E9-8DB8E1881B3E}"/>
              </a:ext>
            </a:extLst>
          </p:cNvPr>
          <p:cNvSpPr txBox="1"/>
          <p:nvPr/>
        </p:nvSpPr>
        <p:spPr>
          <a:xfrm>
            <a:off x="4405542" y="197966"/>
            <a:ext cx="30872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3200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2929C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BD88F6-19B4-47F3-8BFB-01B75A506B72}"/>
              </a:ext>
            </a:extLst>
          </p:cNvPr>
          <p:cNvSpPr txBox="1"/>
          <p:nvPr/>
        </p:nvSpPr>
        <p:spPr>
          <a:xfrm>
            <a:off x="795355" y="4798807"/>
            <a:ext cx="1097461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ru-RU" sz="2800" b="1" dirty="0">
                <a:solidFill>
                  <a:srgbClr val="2929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</a:t>
            </a:r>
            <a:r>
              <a:rPr lang="ru-RU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провести сравнительный анализ показателей зрительной памяти у школьников с врожденной частичной атрофией зрительного нерва и школьников контрольной группы без патологии глазного дна.    </a:t>
            </a:r>
            <a:endParaRPr lang="ru-RU" sz="2400" b="1" dirty="0">
              <a:solidFill>
                <a:srgbClr val="2929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0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6E6036-94D8-C657-737A-26C67ADE0318}"/>
              </a:ext>
            </a:extLst>
          </p:cNvPr>
          <p:cNvSpPr txBox="1"/>
          <p:nvPr/>
        </p:nvSpPr>
        <p:spPr>
          <a:xfrm>
            <a:off x="6818050" y="917085"/>
            <a:ext cx="4817617" cy="3139321"/>
          </a:xfrm>
          <a:prstGeom prst="rect">
            <a:avLst/>
          </a:prstGeom>
          <a:noFill/>
          <a:ln w="38100">
            <a:solidFill>
              <a:srgbClr val="2929C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2929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Контрольная группа</a:t>
            </a:r>
            <a:endParaRPr lang="en-US" b="1" dirty="0">
              <a:solidFill>
                <a:srgbClr val="2929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детей в возрасте от 10 до 17 (в среднем 14,2±0,3) лет без патологии глазного дна. Эмметропипическая рефракция у 10 детей, в остальных случаях миопическая (13 детей),  гиперметропическая (6 детей) и смешанный астигматизм (1 ребенок). Острота зрения (без коррекции у эмметропов и корригированная при аметропии) 0,9-1,0 монокулярно и 1,0 бинокулярно.</a:t>
            </a:r>
            <a:r>
              <a:rPr lang="ru-RU" b="1" dirty="0">
                <a:solidFill>
                  <a:srgbClr val="2929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E59F2A-8D41-E3BB-27AC-4B5DA437DF22}"/>
              </a:ext>
            </a:extLst>
          </p:cNvPr>
          <p:cNvSpPr txBox="1"/>
          <p:nvPr/>
        </p:nvSpPr>
        <p:spPr>
          <a:xfrm>
            <a:off x="4041557" y="225136"/>
            <a:ext cx="56439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Материал и методы</a:t>
            </a:r>
            <a:endParaRPr lang="ru-RU" sz="2800" dirty="0">
              <a:solidFill>
                <a:srgbClr val="2929C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9A31B-DF6E-9FBE-52D4-3E76B2C45162}"/>
              </a:ext>
            </a:extLst>
          </p:cNvPr>
          <p:cNvSpPr txBox="1"/>
          <p:nvPr/>
        </p:nvSpPr>
        <p:spPr>
          <a:xfrm>
            <a:off x="556333" y="917075"/>
            <a:ext cx="6066410" cy="3139321"/>
          </a:xfrm>
          <a:prstGeom prst="rect">
            <a:avLst/>
          </a:prstGeom>
          <a:noFill/>
          <a:ln w="38100">
            <a:solidFill>
              <a:srgbClr val="2929C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929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Исследуемая группа</a:t>
            </a:r>
          </a:p>
          <a:p>
            <a:pPr algn="just"/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25 детей в возрасте от 10 до 17 (в среднем 13,9±0,4) лет с врожденной ЧАЗН. Косоглазие у 16 детей, из них сходящееся на фоне гиперметропии (5 детей) и на фоне миопии (8 детей), расходящееся на фоне гиперметропии (1 ребенок) и на фоне миопии (2 детей). Врожденный горизонтальный нистагм у 10 детей. Корригированная острота зрения лучше видящего глаза в среднем 0,3±0,04, хуже видящего глаза 0,2±0,04, бинокулярная 0,3±0,04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Сопутствующая неврологическая патология  наблюдалась у 14 детей. 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5FC6DD-5CD6-3AB1-2EC8-4FFCABCE3E4E}"/>
              </a:ext>
            </a:extLst>
          </p:cNvPr>
          <p:cNvSpPr txBox="1"/>
          <p:nvPr/>
        </p:nvSpPr>
        <p:spPr>
          <a:xfrm>
            <a:off x="556333" y="4353497"/>
            <a:ext cx="11091169" cy="2031325"/>
          </a:xfrm>
          <a:prstGeom prst="rect">
            <a:avLst/>
          </a:prstGeom>
          <a:noFill/>
          <a:ln w="38100">
            <a:solidFill>
              <a:srgbClr val="2929C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2929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Состояние зрительной памяти оценивали при помощи программы «ЭКСПО»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(ИППИ РАН) в двух вариантах: 1) с ахроматичными (серо-белыми) тестовыми изображениями (при длительности предъявления каждого стимула 0,4 с и 2 с); 2) с цветными изображениями (при длительности предъявления также 0,4 с и 2 с). Серию из 10 изображений размером 3Х3 см предъявляли на экране монитора в случайном порядке в бинокулярных условиях наблюдения. После этого каждое изображение  на экране появлялось отдельно и ребенок должен был определить видел он его уже или нет. Результат оценивали в баллах (максимальный результат 10 баллов, минимальный 0 баллов).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17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FEED12D-0C3E-807B-BB39-D2179EB47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59" y="925795"/>
            <a:ext cx="4578493" cy="54502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86B8CF-EF53-07BB-E59C-F2F179E8907F}"/>
              </a:ext>
            </a:extLst>
          </p:cNvPr>
          <p:cNvSpPr txBox="1"/>
          <p:nvPr/>
        </p:nvSpPr>
        <p:spPr>
          <a:xfrm>
            <a:off x="4707382" y="225033"/>
            <a:ext cx="25634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Результаты</a:t>
            </a:r>
            <a:endParaRPr lang="ru-RU" sz="2800" dirty="0">
              <a:solidFill>
                <a:srgbClr val="2929C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A089BE-BA46-B4C6-560C-D31160E0F0EB}"/>
              </a:ext>
            </a:extLst>
          </p:cNvPr>
          <p:cNvSpPr txBox="1"/>
          <p:nvPr/>
        </p:nvSpPr>
        <p:spPr>
          <a:xfrm>
            <a:off x="5586274" y="1036013"/>
            <a:ext cx="602156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Результаты оценки зрительной памяти у школьников с ЧАЗН, представленные на диаграмме, демонстрируют достоверно более высокие показатели при длительности предъявления как цветных, так и ахроматичных стимулов 2 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чем 0,4 с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p&lt;0,001)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При длительности предъявления стимулов 0,4 с показатели зрительной памяти с цветными и ахроматичными изображениями сопоставимы (р=0,65), а при длительности 2 с показатели с цветными стимулами достоверно выше, чем с ахроматичными (р=0,03).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Корреляционный анализ показал отсутствие достоверной зависимости показателей зрительной памяти от остроты зрения у детей с ЧАЗН как для цветных, так и для ахроматичных изображений (р&gt;0,05). </a:t>
            </a:r>
          </a:p>
        </p:txBody>
      </p:sp>
    </p:spTree>
    <p:extLst>
      <p:ext uri="{BB962C8B-B14F-4D97-AF65-F5344CB8AC3E}">
        <p14:creationId xmlns:p14="http://schemas.microsoft.com/office/powerpoint/2010/main" val="81136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FC3809-CD1B-9495-DCB5-A9630500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93" y="955475"/>
            <a:ext cx="4578493" cy="5444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FC3767-2CFA-A8E8-2A44-3F4546D3C2FC}"/>
              </a:ext>
            </a:extLst>
          </p:cNvPr>
          <p:cNvSpPr txBox="1"/>
          <p:nvPr/>
        </p:nvSpPr>
        <p:spPr>
          <a:xfrm>
            <a:off x="4725138" y="225033"/>
            <a:ext cx="25634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2929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Результаты</a:t>
            </a:r>
            <a:endParaRPr lang="ru-RU" sz="2800" dirty="0">
              <a:solidFill>
                <a:srgbClr val="2929C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707C6A-AD22-33B3-2118-739BCAE241F8}"/>
              </a:ext>
            </a:extLst>
          </p:cNvPr>
          <p:cNvSpPr txBox="1"/>
          <p:nvPr/>
        </p:nvSpPr>
        <p:spPr>
          <a:xfrm>
            <a:off x="5575177" y="1028343"/>
            <a:ext cx="592613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Результаты оценки зрительной памяти у школьников контрольной группы также демонстрируют достоверно более высокие показатели при предъявлении цветных изображений, чем ахроматичных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p&lt;0,001)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этом длительность предъявления стимулов 2 с позволяла получить значительно более высокие показатели, чем длительность 0,4 с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p&lt;0,001)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Межгрупповое сравнение показало статистическую сопоставимость показателей зрительной памяти при предъявлении ахроматичных изображений длительностью как 0,4 с (р=0,91), так и 2 с (р=0,09). С цветными изображениями у детей с ЧАЗН показатели зрительной памяти были достоверно ниже, чем у детей контрольной группы как при длительности предъявления 0,4 с (р=0,009), так и 2 с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p&lt;0,001)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624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6E1969-DEEF-F5E3-3094-7C02838C6BC2}"/>
              </a:ext>
            </a:extLst>
          </p:cNvPr>
          <p:cNvSpPr txBox="1"/>
          <p:nvPr/>
        </p:nvSpPr>
        <p:spPr>
          <a:xfrm>
            <a:off x="3242567" y="5437242"/>
            <a:ext cx="708216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2929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sz="4400" dirty="0">
                <a:solidFill>
                  <a:srgbClr val="2929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400" dirty="0">
              <a:solidFill>
                <a:srgbClr val="2929C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531D6-EDBE-6DC0-B2D3-5206C3DC7C02}"/>
              </a:ext>
            </a:extLst>
          </p:cNvPr>
          <p:cNvSpPr txBox="1"/>
          <p:nvPr/>
        </p:nvSpPr>
        <p:spPr>
          <a:xfrm>
            <a:off x="4378909" y="335894"/>
            <a:ext cx="2891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522CBE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Заключение</a:t>
            </a:r>
            <a:endParaRPr lang="ru-RU" sz="3200" dirty="0">
              <a:solidFill>
                <a:srgbClr val="522CB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0CC622-CCDD-4E7F-D549-159211FEDF07}"/>
              </a:ext>
            </a:extLst>
          </p:cNvPr>
          <p:cNvSpPr txBox="1"/>
          <p:nvPr/>
        </p:nvSpPr>
        <p:spPr>
          <a:xfrm>
            <a:off x="599982" y="882149"/>
            <a:ext cx="10992035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rgbClr val="2929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результаты исследования демонстрируют, что при более длительном предъявлении зрительных стимулов (2 с) показатели памяти у детей в обеих группах  достоверно выше, чем при относительно коротком предъявлении (0,4 с). </a:t>
            </a:r>
          </a:p>
          <a:p>
            <a:pPr algn="just"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При равной длительности предъявления стимулов 2 с показатели с цветными изображениями в обеих группах достоверно выше, чем с ахроматичными, а у детей контрольной группы выше, чем у детей с врожденной частичной атрофией зрительного нерва. </a:t>
            </a:r>
          </a:p>
          <a:p>
            <a:pPr algn="just"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Объяснением полученных данных, вероятно, может служить одновременное участие двух каналов проведения зрительной информации при предъявлении цветных стимулов – восприятия формы и восприятия цвета. Однако, сниженное качество проведения и обработки зрительной информации у детей с врожденной частичной атрофией зрительного нерва в следствие органических поражений проводящих путей и ЦНС обусловливает более низкие показатели зрительной памяти с цветными стимулами, чем у детей контрольной группы.       </a:t>
            </a:r>
          </a:p>
        </p:txBody>
      </p:sp>
    </p:spTree>
    <p:extLst>
      <p:ext uri="{BB962C8B-B14F-4D97-AF65-F5344CB8AC3E}">
        <p14:creationId xmlns:p14="http://schemas.microsoft.com/office/powerpoint/2010/main" val="2109633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890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Рычкова</dc:creator>
  <cp:lastModifiedBy>Светлана Рычкова</cp:lastModifiedBy>
  <cp:revision>65</cp:revision>
  <dcterms:created xsi:type="dcterms:W3CDTF">2022-01-06T10:58:13Z</dcterms:created>
  <dcterms:modified xsi:type="dcterms:W3CDTF">2023-12-03T11:20:28Z</dcterms:modified>
</cp:coreProperties>
</file>